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1" r:id="rId14"/>
    <p:sldId id="266" r:id="rId15"/>
    <p:sldId id="268" r:id="rId16"/>
    <p:sldId id="269" r:id="rId17"/>
    <p:sldId id="267" r:id="rId18"/>
    <p:sldId id="270" r:id="rId19"/>
    <p:sldId id="271" r:id="rId20"/>
    <p:sldId id="273" r:id="rId21"/>
    <p:sldId id="272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7" r:id="rId30"/>
    <p:sldId id="518" r:id="rId31"/>
    <p:sldId id="513" r:id="rId32"/>
    <p:sldId id="519" r:id="rId33"/>
    <p:sldId id="514" r:id="rId34"/>
    <p:sldId id="520" r:id="rId35"/>
    <p:sldId id="5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57" d="100"/>
          <a:sy n="57" d="100"/>
        </p:scale>
        <p:origin x="65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CE73-8A25-4DAB-8DA3-DE371A5C4CFF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32A3-AEB9-4637-94F4-B275B72A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1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660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67427" y="6398652"/>
            <a:ext cx="526960" cy="366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21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03AF018-3E50-4BAB-988F-514BC85ACC2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zure/aks-engin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zure.microsoft.com/en-in/support/legal/sla/kubernetes-service/v1_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umi" TargetMode="External"/><Relationship Id="rId2" Type="http://schemas.openxmlformats.org/officeDocument/2006/relationships/hyperlink" Target="https://terraform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s://rancher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c/rancher" TargetMode="External"/><Relationship Id="rId3" Type="http://schemas.openxmlformats.org/officeDocument/2006/relationships/hyperlink" Target="https://slack.k8s.io/" TargetMode="External"/><Relationship Id="rId7" Type="http://schemas.openxmlformats.org/officeDocument/2006/relationships/hyperlink" Target="https://youtube.com/c/theranchcast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ch.tv/theranchcast" TargetMode="External"/><Relationship Id="rId5" Type="http://schemas.openxmlformats.org/officeDocument/2006/relationships/hyperlink" Target="https://kubernetes.io/docs/tutorials/kubernetes-basics/" TargetMode="External"/><Relationship Id="rId4" Type="http://schemas.openxmlformats.org/officeDocument/2006/relationships/hyperlink" Target="https://slack.rancher.io/" TargetMode="External"/><Relationship Id="rId9" Type="http://schemas.openxmlformats.org/officeDocument/2006/relationships/hyperlink" Target="https://rancher.com/train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grafana/plugins/grafana-kubernetes-ap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features/measuring-kubernetess-market-share-mind-shar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0B32-EB8E-4DE0-A698-467800F3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IntRoduction</a:t>
            </a:r>
            <a:r>
              <a:rPr lang="en-US" dirty="0"/>
              <a:t> to Kubernetes with AKS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358FF-7DCB-4C4C-A836-9C4A389E2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South Florida Software Developers Conference – Feb 2020</a:t>
            </a:r>
          </a:p>
          <a:p>
            <a:r>
              <a:rPr lang="en-US" dirty="0" err="1"/>
              <a:t>JvB</a:t>
            </a:r>
            <a:r>
              <a:rPr lang="en-US" dirty="0"/>
              <a:t>, Consulting Architect, Rancher Labs</a:t>
            </a:r>
          </a:p>
        </p:txBody>
      </p:sp>
    </p:spTree>
    <p:extLst>
      <p:ext uri="{BB962C8B-B14F-4D97-AF65-F5344CB8AC3E}">
        <p14:creationId xmlns:p14="http://schemas.microsoft.com/office/powerpoint/2010/main" val="157988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7423-43FA-4DC3-9289-9CBBB504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dirty="0" err="1"/>
              <a:t>WoN</a:t>
            </a:r>
            <a:r>
              <a:rPr lang="en-US" dirty="0"/>
              <a:t>!?!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42967F-F8F5-4094-8265-924349B9D6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4288" y="2196443"/>
            <a:ext cx="4754562" cy="3973238"/>
          </a:xfrm>
          <a:prstGeom prst="rect">
            <a:avLst/>
          </a:prstGeom>
        </p:spPr>
      </p:pic>
      <p:pic>
        <p:nvPicPr>
          <p:cNvPr id="8" name="Shape 49">
            <a:extLst>
              <a:ext uri="{FF2B5EF4-FFF2-40B4-BE49-F238E27FC236}">
                <a16:creationId xmlns:a16="http://schemas.microsoft.com/office/drawing/2014/main" id="{D1031C71-DDED-4646-9515-64437186242A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71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832-4A40-4F2C-A13B-3CFBB18A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– Azure Kubernetes Service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588AE3-D987-4E05-8533-DAC01453B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520" y="1927947"/>
            <a:ext cx="4510866" cy="451086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13DAF-914C-473E-B6E3-6E40F7ECF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Highly Available</a:t>
            </a:r>
          </a:p>
          <a:p>
            <a:r>
              <a:rPr lang="en-US" sz="2800" dirty="0"/>
              <a:t>Managed Control Plane</a:t>
            </a:r>
          </a:p>
          <a:p>
            <a:r>
              <a:rPr lang="en-US" sz="2800" dirty="0"/>
              <a:t>Backed By </a:t>
            </a:r>
            <a:r>
              <a:rPr lang="en-US" sz="2800" dirty="0">
                <a:hlinkClick r:id="rId4"/>
              </a:rPr>
              <a:t>AKS Engine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04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832-4A40-4F2C-A13B-3CFBB18A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AKS?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588AE3-D987-4E05-8533-DAC01453B3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520" y="1927947"/>
            <a:ext cx="4510866" cy="4510866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755EEF-1C93-42FB-B018-7B9D53855B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64288" y="2351518"/>
            <a:ext cx="4754562" cy="36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832-4A40-4F2C-A13B-3CFBB18A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Maybe Not?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3084A3-F5B6-4E59-87F6-0E4260AFE3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829" y="2899316"/>
            <a:ext cx="5397191" cy="238636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C0A3B3-CD64-4E7F-B90E-8E9A39E1C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Multi-Cluster</a:t>
            </a:r>
          </a:p>
          <a:p>
            <a:r>
              <a:rPr lang="en-US" sz="3600" dirty="0"/>
              <a:t>Hybrid Cloud</a:t>
            </a:r>
          </a:p>
          <a:p>
            <a:r>
              <a:rPr lang="en-US" sz="3600" dirty="0"/>
              <a:t>More Control</a:t>
            </a:r>
          </a:p>
          <a:p>
            <a:r>
              <a:rPr lang="en-US" sz="3600" dirty="0"/>
              <a:t>Windows Features</a:t>
            </a:r>
          </a:p>
          <a:p>
            <a:r>
              <a:rPr lang="en-US" sz="3600" dirty="0">
                <a:hlinkClick r:id="rId4"/>
              </a:rPr>
              <a:t>SLA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416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A7E9-3AE6-409C-8BA6-50E78770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AKS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EFCA8-476F-4734-A2AD-64FF624C7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  <a:p>
            <a:r>
              <a:rPr lang="en-US" dirty="0"/>
              <a:t>Azure CLI</a:t>
            </a:r>
          </a:p>
          <a:p>
            <a:r>
              <a:rPr lang="en-US" dirty="0"/>
              <a:t>ARM Templates</a:t>
            </a:r>
          </a:p>
          <a:p>
            <a:r>
              <a:rPr lang="en-US" dirty="0">
                <a:hlinkClick r:id="rId2"/>
              </a:rPr>
              <a:t>Terraform</a:t>
            </a:r>
            <a:endParaRPr lang="en-US" dirty="0"/>
          </a:p>
          <a:p>
            <a:r>
              <a:rPr lang="en-US" dirty="0" err="1">
                <a:hlinkClick r:id="rId3"/>
              </a:rPr>
              <a:t>Pulumi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4F2EED-AC6E-4C43-9C5F-F64A56EBB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520" y="1927947"/>
            <a:ext cx="4510866" cy="45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0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0580" y="2193925"/>
            <a:ext cx="4073353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0FCA-63E9-4192-9B96-CB462716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Howdy, I’m </a:t>
            </a:r>
            <a:r>
              <a:rPr lang="en-US" dirty="0" err="1"/>
              <a:t>JvB</a:t>
            </a:r>
            <a:endParaRPr lang="en-US" dirty="0"/>
          </a:p>
        </p:txBody>
      </p:sp>
      <p:sp>
        <p:nvSpPr>
          <p:cNvPr id="7" name="Shape 38">
            <a:extLst>
              <a:ext uri="{FF2B5EF4-FFF2-40B4-BE49-F238E27FC236}">
                <a16:creationId xmlns:a16="http://schemas.microsoft.com/office/drawing/2014/main" id="{1C9ED462-68BD-4466-8A2D-3F6AD6935EB5}"/>
              </a:ext>
            </a:extLst>
          </p:cNvPr>
          <p:cNvSpPr txBox="1"/>
          <p:nvPr/>
        </p:nvSpPr>
        <p:spPr>
          <a:xfrm>
            <a:off x="3494861" y="1736385"/>
            <a:ext cx="7418466" cy="4381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Jason </a:t>
            </a:r>
            <a:r>
              <a:rPr lang="en-US" sz="4400" dirty="0">
                <a:solidFill>
                  <a:schemeClr val="dk1"/>
                </a:solidFill>
              </a:rPr>
              <a:t>van </a:t>
            </a:r>
            <a:r>
              <a:rPr lang="en-US" sz="4400" dirty="0" err="1">
                <a:solidFill>
                  <a:schemeClr val="dk1"/>
                </a:solidFill>
              </a:rPr>
              <a:t>Brackel</a:t>
            </a:r>
            <a:endParaRPr lang="en-US" sz="4400" b="0" i="0" u="none" strike="noStrike" cap="none" dirty="0" err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</a:rPr>
              <a:t>Consulting Architect</a:t>
            </a:r>
            <a:endParaRPr lang="en-US" sz="3200" dirty="0">
              <a:solidFill>
                <a:schemeClr val="dk1"/>
              </a:solidFill>
            </a:endParaRPr>
          </a:p>
          <a:p>
            <a:pPr lvl="0" algn="ctr"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</a:rPr>
              <a:t>@</a:t>
            </a:r>
            <a:r>
              <a:rPr lang="en-US" sz="3600" dirty="0" err="1">
                <a:solidFill>
                  <a:schemeClr val="dk1"/>
                </a:solidFill>
              </a:rPr>
              <a:t>jasonvanbrackel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3600" dirty="0" err="1">
                <a:solidFill>
                  <a:schemeClr val="dk1"/>
                </a:solidFill>
              </a:rPr>
              <a:t>Github</a:t>
            </a:r>
            <a:r>
              <a:rPr lang="en-US" sz="3600" dirty="0">
                <a:solidFill>
                  <a:schemeClr val="dk1"/>
                </a:solidFill>
              </a:rPr>
              <a:t>: </a:t>
            </a:r>
            <a:r>
              <a:rPr lang="en-US" sz="3600" dirty="0" err="1">
                <a:solidFill>
                  <a:schemeClr val="dk1"/>
                </a:solidFill>
              </a:rPr>
              <a:t>jasonvanbrackel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3600" dirty="0" err="1">
                <a:solidFill>
                  <a:schemeClr val="dk1"/>
                </a:solidFill>
              </a:rPr>
              <a:t>jvb</a:t>
            </a:r>
            <a:r>
              <a:rPr lang="en-US" sz="3600" dirty="0">
                <a:solidFill>
                  <a:schemeClr val="dk1"/>
                </a:solidFill>
              </a:rPr>
              <a:t> on rancher-users</a:t>
            </a:r>
          </a:p>
        </p:txBody>
      </p:sp>
      <p:pic>
        <p:nvPicPr>
          <p:cNvPr id="8" name="Shape 40" descr="https://g.twimg.com/Twitter_logo_blue.png">
            <a:extLst>
              <a:ext uri="{FF2B5EF4-FFF2-40B4-BE49-F238E27FC236}">
                <a16:creationId xmlns:a16="http://schemas.microsoft.com/office/drawing/2014/main" id="{E5A92BC1-2488-406C-991A-7A63147EB9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4061" y="3257511"/>
            <a:ext cx="437803" cy="34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A person wearing a white shirt and black hair&#10;&#10;Description generated with very high confidence">
            <a:extLst>
              <a:ext uri="{FF2B5EF4-FFF2-40B4-BE49-F238E27FC236}">
                <a16:creationId xmlns:a16="http://schemas.microsoft.com/office/drawing/2014/main" id="{7254C2FF-F10B-4BE7-A481-874F413A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89" y="1904366"/>
            <a:ext cx="3113817" cy="4162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9903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5CEB-8CD7-47DE-BB7E-12A65918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EE44-22A2-48F8-9CA5-B06A9D3C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 Introduction to Kubernetes with AKS</a:t>
            </a:r>
          </a:p>
          <a:p>
            <a:r>
              <a:rPr lang="en-US" sz="4000" dirty="0"/>
              <a:t>Ask Questions</a:t>
            </a:r>
          </a:p>
        </p:txBody>
      </p:sp>
    </p:spTree>
    <p:extLst>
      <p:ext uri="{BB962C8B-B14F-4D97-AF65-F5344CB8AC3E}">
        <p14:creationId xmlns:p14="http://schemas.microsoft.com/office/powerpoint/2010/main" val="444885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30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31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DA39-752D-47BB-B085-A911F33B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94C2-C6BA-4171-A24C-F47D639EB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Kubernetes Docs</a:t>
            </a:r>
            <a:endParaRPr lang="en-US" dirty="0"/>
          </a:p>
          <a:p>
            <a:r>
              <a:rPr lang="en-US" dirty="0">
                <a:hlinkClick r:id="rId3"/>
              </a:rPr>
              <a:t>Kubernetes Slack</a:t>
            </a:r>
            <a:endParaRPr lang="en-US" dirty="0"/>
          </a:p>
          <a:p>
            <a:r>
              <a:rPr lang="en-US" dirty="0">
                <a:hlinkClick r:id="rId4"/>
              </a:rPr>
              <a:t>Rancher Slack</a:t>
            </a:r>
            <a:endParaRPr lang="en-US" dirty="0"/>
          </a:p>
          <a:p>
            <a:r>
              <a:rPr lang="en-US" dirty="0">
                <a:hlinkClick r:id="rId5"/>
              </a:rPr>
              <a:t>Lean Kubernetes Basics</a:t>
            </a:r>
            <a:endParaRPr lang="en-US" dirty="0"/>
          </a:p>
          <a:p>
            <a:r>
              <a:rPr lang="en-US" dirty="0">
                <a:hlinkClick r:id="rId6"/>
              </a:rPr>
              <a:t>The </a:t>
            </a:r>
            <a:r>
              <a:rPr lang="en-US" dirty="0" err="1">
                <a:hlinkClick r:id="rId6"/>
              </a:rPr>
              <a:t>RanchCast</a:t>
            </a:r>
            <a:r>
              <a:rPr lang="en-US" dirty="0">
                <a:hlinkClick r:id="rId6"/>
              </a:rPr>
              <a:t> On Twitch</a:t>
            </a:r>
            <a:endParaRPr lang="en-US" dirty="0"/>
          </a:p>
          <a:p>
            <a:r>
              <a:rPr lang="en-US" dirty="0">
                <a:hlinkClick r:id="rId7"/>
              </a:rPr>
              <a:t>The </a:t>
            </a:r>
            <a:r>
              <a:rPr lang="en-US" dirty="0" err="1">
                <a:hlinkClick r:id="rId7"/>
              </a:rPr>
              <a:t>RanchCast</a:t>
            </a:r>
            <a:r>
              <a:rPr lang="en-US" dirty="0">
                <a:hlinkClick r:id="rId7"/>
              </a:rPr>
              <a:t> On YouTube</a:t>
            </a:r>
            <a:endParaRPr lang="en-US" dirty="0"/>
          </a:p>
          <a:p>
            <a:r>
              <a:rPr lang="en-US" dirty="0">
                <a:hlinkClick r:id="rId8"/>
              </a:rPr>
              <a:t>Rancher On YouTube</a:t>
            </a:r>
            <a:endParaRPr lang="en-US" dirty="0"/>
          </a:p>
          <a:p>
            <a:r>
              <a:rPr lang="en-US" dirty="0">
                <a:hlinkClick r:id="rId9"/>
              </a:rPr>
              <a:t>Lots of Free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2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is it some Complex?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2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What is Kubernetes Physically Speaking?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69975" y="2351517"/>
            <a:ext cx="4754563" cy="36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Developers</a:t>
            </a:r>
          </a:p>
          <a:p>
            <a:r>
              <a:rPr lang="en-US" sz="2800" dirty="0"/>
              <a:t>Operators</a:t>
            </a:r>
          </a:p>
          <a:p>
            <a:r>
              <a:rPr lang="en-US" sz="2800" dirty="0"/>
              <a:t>It Won !?!?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B02AE01-A9E4-4B51-85F4-3B62772A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0" y="219456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Operators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They’re running it.</a:t>
            </a:r>
          </a:p>
          <a:p>
            <a:r>
              <a:rPr lang="en-US" sz="2800" dirty="0"/>
              <a:t>Scale</a:t>
            </a:r>
          </a:p>
          <a:p>
            <a:r>
              <a:rPr lang="en-US" sz="2800" dirty="0"/>
              <a:t>It’s here and you can’t stop it.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5626FE2-C0E8-412A-9057-41A345ED59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94560"/>
            <a:ext cx="4754563" cy="225309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2C8AD2-B963-4C4A-9F42-3C1DB08C5A25}"/>
              </a:ext>
            </a:extLst>
          </p:cNvPr>
          <p:cNvSpPr/>
          <p:nvPr/>
        </p:nvSpPr>
        <p:spPr>
          <a:xfrm>
            <a:off x="1069848" y="4548239"/>
            <a:ext cx="68995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https://grafana.com/grafana/plugins/grafana-kubernetes-app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6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F20546-5CC5-4119-8AA6-4D8CEA1A0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" y="2093976"/>
            <a:ext cx="12133806" cy="41048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Won!?!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BDC9D-5F55-44F9-B4EF-0C337ED0A4D6}"/>
              </a:ext>
            </a:extLst>
          </p:cNvPr>
          <p:cNvSpPr/>
          <p:nvPr/>
        </p:nvSpPr>
        <p:spPr>
          <a:xfrm>
            <a:off x="179014" y="6373368"/>
            <a:ext cx="6667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https://containerjournal.com/features/measuring-kubernetess-market-share-mind-share/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5560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4671CE15E9144BB7A3965C5C95421" ma:contentTypeVersion="5" ma:contentTypeDescription="Create a new document." ma:contentTypeScope="" ma:versionID="31339d70c26198f47c072a0ef4fbed1c">
  <xsd:schema xmlns:xsd="http://www.w3.org/2001/XMLSchema" xmlns:xs="http://www.w3.org/2001/XMLSchema" xmlns:p="http://schemas.microsoft.com/office/2006/metadata/properties" xmlns:ns3="e672d8c1-3e3e-466f-b80c-33593df4b417" xmlns:ns4="06020110-bc9d-4df2-a856-53695a0209e9" targetNamespace="http://schemas.microsoft.com/office/2006/metadata/properties" ma:root="true" ma:fieldsID="4b6ebad1ef978cbef84929a09279d923" ns3:_="" ns4:_="">
    <xsd:import namespace="e672d8c1-3e3e-466f-b80c-33593df4b417"/>
    <xsd:import namespace="06020110-bc9d-4df2-a856-53695a0209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72d8c1-3e3e-466f-b80c-33593df4b4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020110-bc9d-4df2-a856-53695a0209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A00009-AEE3-4570-9333-499F95DE8C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5890D6-9368-40B8-A2FE-7B4C31F81A05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e672d8c1-3e3e-466f-b80c-33593df4b417"/>
    <ds:schemaRef ds:uri="http://schemas.microsoft.com/office/infopath/2007/PartnerControls"/>
    <ds:schemaRef ds:uri="06020110-bc9d-4df2-a856-53695a0209e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E97FE2-18F8-4289-A921-649ABDE38E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72d8c1-3e3e-466f-b80c-33593df4b417"/>
    <ds:schemaRef ds:uri="06020110-bc9d-4df2-a856-53695a0209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1112</TotalTime>
  <Words>504</Words>
  <Application>Microsoft Office PowerPoint</Application>
  <PresentationFormat>Widescreen</PresentationFormat>
  <Paragraphs>136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Rockwell</vt:lpstr>
      <vt:lpstr>Rockwell Condensed</vt:lpstr>
      <vt:lpstr>Wingdings</vt:lpstr>
      <vt:lpstr>Wood Type</vt:lpstr>
      <vt:lpstr>IntRoduction to Kubernetes with AKS</vt:lpstr>
      <vt:lpstr>Howdy, I’m JvB</vt:lpstr>
      <vt:lpstr>Objectives</vt:lpstr>
      <vt:lpstr>What is Kubernetes</vt:lpstr>
      <vt:lpstr>Then Why is it some Complex?</vt:lpstr>
      <vt:lpstr>Why Should I care?</vt:lpstr>
      <vt:lpstr>Why Should Developers care?</vt:lpstr>
      <vt:lpstr>Why Should Operators care?</vt:lpstr>
      <vt:lpstr>It Won!?!</vt:lpstr>
      <vt:lpstr>It WoN!?!</vt:lpstr>
      <vt:lpstr>AKS – Azure Kubernetes Service</vt:lpstr>
      <vt:lpstr>Why AKS?</vt:lpstr>
      <vt:lpstr>Or Maybe Not?</vt:lpstr>
      <vt:lpstr>Let’s Create an AKS Cluster</vt:lpstr>
      <vt:lpstr>Pod</vt:lpstr>
      <vt:lpstr>Replica SET</vt:lpstr>
      <vt:lpstr>Replica SET</vt:lpstr>
      <vt:lpstr>Replica SET</vt:lpstr>
      <vt:lpstr>Deployments</vt:lpstr>
      <vt:lpstr>Deployments</vt:lpstr>
      <vt:lpstr>Deployments</vt:lpstr>
      <vt:lpstr>Deployments</vt:lpstr>
      <vt:lpstr>Deployments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More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Intoduction to Kubernetes with AKS</dc:title>
  <dc:creator>Jason van Brackel</dc:creator>
  <cp:lastModifiedBy>Jason van Brackel</cp:lastModifiedBy>
  <cp:revision>12</cp:revision>
  <dcterms:created xsi:type="dcterms:W3CDTF">2020-02-28T16:21:04Z</dcterms:created>
  <dcterms:modified xsi:type="dcterms:W3CDTF">2020-02-29T13:48:54Z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0x01010045F4671CE15E9144BB7A3965C5C95421</vt:lpwstr>
  </property>
</Properties>
</file>